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1" r:id="rId2"/>
    <p:sldId id="270" r:id="rId3"/>
    <p:sldId id="316" r:id="rId4"/>
    <p:sldId id="274" r:id="rId5"/>
    <p:sldId id="272" r:id="rId6"/>
    <p:sldId id="310" r:id="rId7"/>
    <p:sldId id="283" r:id="rId8"/>
    <p:sldId id="273" r:id="rId9"/>
    <p:sldId id="301" r:id="rId10"/>
    <p:sldId id="296" r:id="rId11"/>
    <p:sldId id="317" r:id="rId12"/>
    <p:sldId id="307" r:id="rId13"/>
    <p:sldId id="308" r:id="rId14"/>
    <p:sldId id="306" r:id="rId15"/>
    <p:sldId id="275" r:id="rId16"/>
    <p:sldId id="284" r:id="rId17"/>
    <p:sldId id="276" r:id="rId18"/>
    <p:sldId id="299" r:id="rId19"/>
    <p:sldId id="290" r:id="rId20"/>
    <p:sldId id="291" r:id="rId21"/>
    <p:sldId id="292" r:id="rId22"/>
    <p:sldId id="280" r:id="rId23"/>
    <p:sldId id="302" r:id="rId24"/>
    <p:sldId id="285" r:id="rId25"/>
    <p:sldId id="278" r:id="rId26"/>
    <p:sldId id="300" r:id="rId27"/>
    <p:sldId id="288" r:id="rId28"/>
    <p:sldId id="304" r:id="rId29"/>
    <p:sldId id="297" r:id="rId30"/>
    <p:sldId id="311" r:id="rId31"/>
    <p:sldId id="312" r:id="rId32"/>
    <p:sldId id="314" r:id="rId33"/>
    <p:sldId id="315" r:id="rId34"/>
    <p:sldId id="313" r:id="rId35"/>
    <p:sldId id="30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7979" autoAdjust="0"/>
  </p:normalViewPr>
  <p:slideViewPr>
    <p:cSldViewPr>
      <p:cViewPr varScale="1">
        <p:scale>
          <a:sx n="91" d="100"/>
          <a:sy n="91" d="100"/>
        </p:scale>
        <p:origin x="8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308C4E-9718-42AF-B42E-6F044844F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Number of samples</a:t>
            </a:r>
          </a:p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Max height</a:t>
            </a:r>
          </a:p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Minimum height</a:t>
            </a:r>
          </a:p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Height of a bounce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DD179F-D4EE-4C74-BD4F-6FE2D35ED4DD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1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- What is the models “predictive power”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68B580-709D-4513-AB40-D8FC70C92727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The problem with “disproving the null hypothesis” is that is it commonly misunderstood</a:t>
            </a:r>
          </a:p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The problem with “p” values is that they are overused, especially for applied research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9FE596-F231-4EC3-AFA8-348A3726643C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2D4CF-FDA3-4922-8408-BE177C0EB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5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6C763-62C2-4E20-8693-9B080796E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EBE75-ADED-4929-832B-F0CFDF093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219200"/>
            <a:ext cx="7924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1057C-3683-434C-A2C7-C336C3757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A7FE-3D62-4694-A761-73152E60F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8A4C-EFBF-47D4-B5F7-64840DDE3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2D6F0-DA0B-494B-ABF5-FFEB5651F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8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6C737-5C56-4F35-B8D3-A60FFA1D6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D1481-312F-4BDB-868A-9F04D878E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0B64A-EB99-4E0F-B285-F95D31D04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E8DC-B27A-4197-8CD5-CC9944C05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431FA-7EA9-445E-8B6A-C061C9B6F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8941A-A24D-4E10-9169-5E256DDD1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jan.ucc.nau.edu/~rcb7/namNm15.jpg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93033A-4306-4B78-8A94-712E227BA80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yMQ-S9jG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Model?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predictions or forecasts where we don’t have data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78050"/>
            <a:ext cx="58674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Distribution</a:t>
            </a:r>
          </a:p>
        </p:txBody>
      </p:sp>
      <p:pic>
        <p:nvPicPr>
          <p:cNvPr id="10243" name="Picture 5" descr="http://upload.wikimedia.org/wikipedia/commons/thumb/8/8c/Standard_deviation_diagram.svg/1000px-Standard_deviation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To positive infinity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negative</a:t>
            </a:r>
          </a:p>
          <a:p>
            <a:r>
              <a:rPr lang="en-US" dirty="0" smtClean="0"/>
              <a:t>infinity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96200" y="914400"/>
                <a:ext cx="1071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𝑚𝑒𝑎𝑛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914400"/>
                <a:ext cx="1071384" cy="276999"/>
              </a:xfrm>
              <a:prstGeom prst="rect">
                <a:avLst/>
              </a:prstGeom>
              <a:blipFill>
                <a:blip r:embed="rId3"/>
                <a:stretch>
                  <a:fillRect l="-4571" r="-2286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248400" y="1447800"/>
                <a:ext cx="2527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𝑑𝑒𝑣𝑖𝑎𝑡𝑖𝑜𝑛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447800"/>
                <a:ext cx="2527230" cy="276999"/>
              </a:xfrm>
              <a:prstGeom prst="rect">
                <a:avLst/>
              </a:prstGeom>
              <a:blipFill>
                <a:blip r:embed="rId4"/>
                <a:stretch>
                  <a:fillRect l="-723" r="-168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4487917" y="5139559"/>
            <a:ext cx="1798994" cy="270641"/>
          </a:xfrm>
          <a:custGeom>
            <a:avLst/>
            <a:gdLst>
              <a:gd name="connsiteX0" fmla="*/ 0 w 1818290"/>
              <a:gd name="connsiteY0" fmla="*/ 21020 h 515007"/>
              <a:gd name="connsiteX1" fmla="*/ 0 w 1818290"/>
              <a:gd name="connsiteY1" fmla="*/ 515007 h 515007"/>
              <a:gd name="connsiteX2" fmla="*/ 1797269 w 1818290"/>
              <a:gd name="connsiteY2" fmla="*/ 515007 h 515007"/>
              <a:gd name="connsiteX3" fmla="*/ 1786759 w 1818290"/>
              <a:gd name="connsiteY3" fmla="*/ 283779 h 515007"/>
              <a:gd name="connsiteX4" fmla="*/ 1797269 w 1818290"/>
              <a:gd name="connsiteY4" fmla="*/ 0 h 515007"/>
              <a:gd name="connsiteX5" fmla="*/ 1818290 w 1818290"/>
              <a:gd name="connsiteY5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4" fmla="*/ 1818290 w 1929625"/>
              <a:gd name="connsiteY4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0" fmla="*/ 0 w 1798994"/>
              <a:gd name="connsiteY0" fmla="*/ 21020 h 515007"/>
              <a:gd name="connsiteX1" fmla="*/ 0 w 1798994"/>
              <a:gd name="connsiteY1" fmla="*/ 515007 h 515007"/>
              <a:gd name="connsiteX2" fmla="*/ 1797269 w 1798994"/>
              <a:gd name="connsiteY2" fmla="*/ 515007 h 515007"/>
              <a:gd name="connsiteX3" fmla="*/ 1797269 w 1798994"/>
              <a:gd name="connsiteY3" fmla="*/ 0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994" h="515007">
                <a:moveTo>
                  <a:pt x="0" y="21020"/>
                </a:moveTo>
                <a:lnTo>
                  <a:pt x="0" y="515007"/>
                </a:lnTo>
                <a:lnTo>
                  <a:pt x="1797269" y="515007"/>
                </a:lnTo>
                <a:cubicBezTo>
                  <a:pt x="1802525" y="19270"/>
                  <a:pt x="1793766" y="85834"/>
                  <a:pt x="179726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473669" y="5118538"/>
            <a:ext cx="3733800" cy="672662"/>
          </a:xfrm>
          <a:custGeom>
            <a:avLst/>
            <a:gdLst>
              <a:gd name="connsiteX0" fmla="*/ 0 w 1818290"/>
              <a:gd name="connsiteY0" fmla="*/ 21020 h 515007"/>
              <a:gd name="connsiteX1" fmla="*/ 0 w 1818290"/>
              <a:gd name="connsiteY1" fmla="*/ 515007 h 515007"/>
              <a:gd name="connsiteX2" fmla="*/ 1797269 w 1818290"/>
              <a:gd name="connsiteY2" fmla="*/ 515007 h 515007"/>
              <a:gd name="connsiteX3" fmla="*/ 1786759 w 1818290"/>
              <a:gd name="connsiteY3" fmla="*/ 283779 h 515007"/>
              <a:gd name="connsiteX4" fmla="*/ 1797269 w 1818290"/>
              <a:gd name="connsiteY4" fmla="*/ 0 h 515007"/>
              <a:gd name="connsiteX5" fmla="*/ 1818290 w 1818290"/>
              <a:gd name="connsiteY5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4" fmla="*/ 1818290 w 1929625"/>
              <a:gd name="connsiteY4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0" fmla="*/ 0 w 1798994"/>
              <a:gd name="connsiteY0" fmla="*/ 21020 h 515007"/>
              <a:gd name="connsiteX1" fmla="*/ 0 w 1798994"/>
              <a:gd name="connsiteY1" fmla="*/ 515007 h 515007"/>
              <a:gd name="connsiteX2" fmla="*/ 1797269 w 1798994"/>
              <a:gd name="connsiteY2" fmla="*/ 515007 h 515007"/>
              <a:gd name="connsiteX3" fmla="*/ 1797269 w 1798994"/>
              <a:gd name="connsiteY3" fmla="*/ 0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994" h="515007">
                <a:moveTo>
                  <a:pt x="0" y="21020"/>
                </a:moveTo>
                <a:lnTo>
                  <a:pt x="0" y="515007"/>
                </a:lnTo>
                <a:lnTo>
                  <a:pt x="1797269" y="515007"/>
                </a:lnTo>
                <a:cubicBezTo>
                  <a:pt x="1802525" y="19270"/>
                  <a:pt x="1793766" y="85834"/>
                  <a:pt x="179726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90800" y="5029200"/>
            <a:ext cx="5562600" cy="1143000"/>
          </a:xfrm>
          <a:custGeom>
            <a:avLst/>
            <a:gdLst>
              <a:gd name="connsiteX0" fmla="*/ 0 w 1818290"/>
              <a:gd name="connsiteY0" fmla="*/ 21020 h 515007"/>
              <a:gd name="connsiteX1" fmla="*/ 0 w 1818290"/>
              <a:gd name="connsiteY1" fmla="*/ 515007 h 515007"/>
              <a:gd name="connsiteX2" fmla="*/ 1797269 w 1818290"/>
              <a:gd name="connsiteY2" fmla="*/ 515007 h 515007"/>
              <a:gd name="connsiteX3" fmla="*/ 1786759 w 1818290"/>
              <a:gd name="connsiteY3" fmla="*/ 283779 h 515007"/>
              <a:gd name="connsiteX4" fmla="*/ 1797269 w 1818290"/>
              <a:gd name="connsiteY4" fmla="*/ 0 h 515007"/>
              <a:gd name="connsiteX5" fmla="*/ 1818290 w 1818290"/>
              <a:gd name="connsiteY5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4" fmla="*/ 1818290 w 1929625"/>
              <a:gd name="connsiteY4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0" fmla="*/ 0 w 1798994"/>
              <a:gd name="connsiteY0" fmla="*/ 21020 h 515007"/>
              <a:gd name="connsiteX1" fmla="*/ 0 w 1798994"/>
              <a:gd name="connsiteY1" fmla="*/ 515007 h 515007"/>
              <a:gd name="connsiteX2" fmla="*/ 1797269 w 1798994"/>
              <a:gd name="connsiteY2" fmla="*/ 515007 h 515007"/>
              <a:gd name="connsiteX3" fmla="*/ 1797269 w 1798994"/>
              <a:gd name="connsiteY3" fmla="*/ 0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994" h="515007">
                <a:moveTo>
                  <a:pt x="0" y="21020"/>
                </a:moveTo>
                <a:lnTo>
                  <a:pt x="0" y="515007"/>
                </a:lnTo>
                <a:lnTo>
                  <a:pt x="1797269" y="515007"/>
                </a:lnTo>
                <a:cubicBezTo>
                  <a:pt x="1802525" y="19270"/>
                  <a:pt x="1793766" y="85834"/>
                  <a:pt x="179726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5105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68.2%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5486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95.4%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5867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99.7%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52600" y="2819400"/>
            <a:ext cx="1371600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72400" y="2819400"/>
            <a:ext cx="1295400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tandard Normal Distribution With Probab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400800"/>
            <a:ext cx="335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https://www.spss-tutorials.com/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Data Fitted w/Linear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49"/>
            <a:ext cx="8001000" cy="48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431973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be a diagonal line for normally distributed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Data Fitted with a Linear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6385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31973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shows the residuals are not normally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Homoscedasticity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Residuals have the same normal distribution throughout the range of the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9" y="2743200"/>
            <a:ext cx="61659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714012" y="4267201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943600" y="3581401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733800" y="4914900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Least Squares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66800" y="1066800"/>
            <a:ext cx="8229600" cy="5257800"/>
          </a:xfrm>
          <a:blipFill rotWithShape="1">
            <a:blip r:embed="rId2"/>
            <a:stretch>
              <a:fillRect l="-1630" t="-150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Regression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362200"/>
            <a:ext cx="4929187" cy="443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0" y="2743200"/>
            <a:ext cx="728661" cy="369332"/>
          </a:xfrm>
          <a:prstGeom prst="rect">
            <a:avLst/>
          </a:prstGeom>
          <a:blipFill rotWithShape="1">
            <a:blip r:embed="rId4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029575" y="3149600"/>
            <a:ext cx="0" cy="596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64879" y="3746820"/>
            <a:ext cx="728661" cy="369332"/>
          </a:xfrm>
          <a:prstGeom prst="rect">
            <a:avLst/>
          </a:prstGeom>
          <a:blipFill rotWithShape="1">
            <a:blip r:embed="rId5"/>
            <a:stretch>
              <a:fillRect t="-5000" r="-25833" b="-8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>
            <a:off x="5791200" y="29654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Residual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73875" y="3149600"/>
            <a:ext cx="1109663" cy="2984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2965575"/>
            <a:ext cx="1563633" cy="84875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Estimation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93950"/>
            <a:ext cx="4929188" cy="443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76800" y="43434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19175" y="4158734"/>
            <a:ext cx="382604" cy="369332"/>
          </a:xfrm>
          <a:prstGeom prst="rect">
            <a:avLst/>
          </a:prstGeom>
          <a:blipFill rotWithShape="1">
            <a:blip r:embed="rId4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0" y="2743200"/>
            <a:ext cx="728661" cy="369332"/>
          </a:xfrm>
          <a:prstGeom prst="rect">
            <a:avLst/>
          </a:prstGeom>
          <a:blipFill rotWithShape="1">
            <a:blip r:embed="rId5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23063" y="2743200"/>
            <a:ext cx="0" cy="3205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14298" y="5925708"/>
            <a:ext cx="382604" cy="369332"/>
          </a:xfrm>
          <a:prstGeom prst="rect">
            <a:avLst/>
          </a:prstGeom>
          <a:blipFill rotWithShape="1">
            <a:blip r:embed="rId6"/>
            <a:stretch>
              <a:fillRect r="-241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9575" y="3149600"/>
            <a:ext cx="0" cy="1193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23063" y="3149600"/>
            <a:ext cx="1306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Evaluate the Model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“Goodness of fit”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 r="-3923" b="-602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Regression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924800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010525" y="6521450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783513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6038"/>
            <a:ext cx="7783513" cy="53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Model?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620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400800"/>
            <a:ext cx="599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Anscombe's</a:t>
            </a:r>
            <a:r>
              <a:rPr lang="en-US" dirty="0"/>
              <a:t> </a:t>
            </a:r>
            <a:r>
              <a:rPr lang="en-US" dirty="0" smtClean="0"/>
              <a:t>quartet, nearly identical descriptive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Approaches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smtClean="0"/>
              <a:t>Hypothesis Testing</a:t>
            </a:r>
          </a:p>
          <a:p>
            <a:pPr lvl="1"/>
            <a:r>
              <a:rPr lang="en-US" smtClean="0"/>
              <a:t>Is a hypothesis supported or not?</a:t>
            </a:r>
          </a:p>
          <a:p>
            <a:pPr lvl="1"/>
            <a:r>
              <a:rPr lang="en-US" smtClean="0"/>
              <a:t>What is the chance that what we are seeing is random?</a:t>
            </a:r>
          </a:p>
          <a:p>
            <a:r>
              <a:rPr lang="en-US" smtClean="0"/>
              <a:t>Which is the best model?</a:t>
            </a:r>
          </a:p>
          <a:p>
            <a:pPr lvl="1"/>
            <a:r>
              <a:rPr lang="en-US" smtClean="0"/>
              <a:t>Assumes the hypothesis is true (implied)</a:t>
            </a:r>
          </a:p>
          <a:p>
            <a:pPr lvl="1"/>
            <a:r>
              <a:rPr lang="en-US" smtClean="0"/>
              <a:t>Model may or may not support the hypothesis	</a:t>
            </a:r>
          </a:p>
          <a:p>
            <a:r>
              <a:rPr lang="en-US" smtClean="0"/>
              <a:t>Data mining</a:t>
            </a:r>
          </a:p>
          <a:p>
            <a:pPr lvl="1"/>
            <a:r>
              <a:rPr lang="en-US" smtClean="0"/>
              <a:t>Discouraged in spatial modeling</a:t>
            </a:r>
          </a:p>
          <a:p>
            <a:pPr lvl="1"/>
            <a:r>
              <a:rPr lang="en-US" smtClean="0"/>
              <a:t>Can lead to erroneous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p-value: Significance?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H0 – Null hypothesis (flat line)</a:t>
            </a:r>
          </a:p>
          <a:p>
            <a:r>
              <a:rPr lang="en-US" dirty="0" smtClean="0"/>
              <a:t>Hypothesis – Regression line not flat</a:t>
            </a:r>
          </a:p>
          <a:p>
            <a:r>
              <a:rPr lang="en-US" dirty="0" smtClean="0"/>
              <a:t>The smaller the p-value, the more evidence we have against H0 </a:t>
            </a:r>
          </a:p>
          <a:p>
            <a:pPr lvl="1"/>
            <a:r>
              <a:rPr lang="en-US" dirty="0" smtClean="0"/>
              <a:t>The more evidence our hypothesis is true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 of how likely we are to get a certain sample result or a result “more extreme,” assuming H0 is true</a:t>
            </a:r>
          </a:p>
          <a:p>
            <a:pPr lvl="1"/>
            <a:r>
              <a:rPr lang="en-US" dirty="0" smtClean="0"/>
              <a:t>The chance the relationship is random</a:t>
            </a:r>
          </a:p>
          <a:p>
            <a:pPr lvl="1"/>
            <a:endParaRPr lang="en-US" dirty="0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66800" y="6467475"/>
            <a:ext cx="609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http://www.childrensmercy.org/stats/definitions/pvalue.htm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Confidence Intervals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95 percent of the time, values will fall within a 95% confidence interval</a:t>
            </a:r>
          </a:p>
          <a:p>
            <a:r>
              <a:rPr lang="en-US" smtClean="0"/>
              <a:t>Methods:</a:t>
            </a:r>
          </a:p>
          <a:p>
            <a:pPr lvl="1"/>
            <a:r>
              <a:rPr lang="en-US" smtClean="0"/>
              <a:t>Moments (mean, variance)</a:t>
            </a:r>
          </a:p>
          <a:p>
            <a:pPr lvl="1"/>
            <a:r>
              <a:rPr lang="en-US" smtClean="0"/>
              <a:t>Likelihood</a:t>
            </a:r>
          </a:p>
          <a:p>
            <a:pPr lvl="1"/>
            <a:r>
              <a:rPr lang="en-US" smtClean="0"/>
              <a:t>Significance tests (p-values)</a:t>
            </a:r>
          </a:p>
          <a:p>
            <a:pPr lvl="1"/>
            <a:r>
              <a:rPr lang="en-US" smtClean="0"/>
              <a:t>Bootstrapping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Evaluation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Parameter sensitivity</a:t>
            </a:r>
          </a:p>
          <a:p>
            <a:r>
              <a:rPr lang="en-US" dirty="0" smtClean="0"/>
              <a:t>Ground </a:t>
            </a:r>
            <a:r>
              <a:rPr lang="en-US" dirty="0" err="1" smtClean="0"/>
              <a:t>truthing</a:t>
            </a:r>
            <a:endParaRPr lang="en-US" dirty="0" smtClean="0"/>
          </a:p>
          <a:p>
            <a:r>
              <a:rPr lang="en-US" dirty="0" smtClean="0"/>
              <a:t>Uncertainty in data AND predictors</a:t>
            </a:r>
          </a:p>
          <a:p>
            <a:pPr lvl="1"/>
            <a:r>
              <a:rPr lang="en-US" dirty="0" smtClean="0"/>
              <a:t>Spatial</a:t>
            </a:r>
          </a:p>
          <a:p>
            <a:pPr lvl="1"/>
            <a:r>
              <a:rPr lang="en-US" dirty="0" smtClean="0"/>
              <a:t>Temporal</a:t>
            </a:r>
          </a:p>
          <a:p>
            <a:pPr lvl="1"/>
            <a:r>
              <a:rPr lang="en-US" dirty="0" smtClean="0"/>
              <a:t>Attributes/Measurements</a:t>
            </a:r>
          </a:p>
          <a:p>
            <a:r>
              <a:rPr lang="en-US" dirty="0" smtClean="0"/>
              <a:t>Alternative models</a:t>
            </a:r>
          </a:p>
          <a:p>
            <a:r>
              <a:rPr lang="en-US" dirty="0" smtClean="0"/>
              <a:t>Alternative parameters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Evaluation?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6415088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990600"/>
            <a:ext cx="7924800" cy="5638800"/>
          </a:xfrm>
        </p:spPr>
        <p:txBody>
          <a:bodyPr/>
          <a:lstStyle/>
          <a:p>
            <a:r>
              <a:rPr lang="en-US" dirty="0" smtClean="0"/>
              <a:t>Domain/scope </a:t>
            </a:r>
            <a:r>
              <a:rPr lang="en-US" dirty="0"/>
              <a:t>is well defined</a:t>
            </a:r>
          </a:p>
          <a:p>
            <a:r>
              <a:rPr lang="en-US" dirty="0" smtClean="0"/>
              <a:t>Data is well understood</a:t>
            </a:r>
          </a:p>
          <a:p>
            <a:r>
              <a:rPr lang="en-US" dirty="0" smtClean="0"/>
              <a:t>Uncertainty is documented</a:t>
            </a:r>
          </a:p>
          <a:p>
            <a:r>
              <a:rPr lang="en-US" dirty="0" smtClean="0"/>
              <a:t>Model can be tied to phenomenon</a:t>
            </a:r>
          </a:p>
          <a:p>
            <a:r>
              <a:rPr lang="en-US" dirty="0" smtClean="0"/>
              <a:t>Model validated against other data</a:t>
            </a:r>
          </a:p>
          <a:p>
            <a:r>
              <a:rPr lang="en-US" dirty="0" smtClean="0"/>
              <a:t>Sensitivity testing completed</a:t>
            </a:r>
          </a:p>
          <a:p>
            <a:r>
              <a:rPr lang="en-US" dirty="0" smtClean="0"/>
              <a:t>Conclusions are within the domain/scope or are “possibilities”</a:t>
            </a:r>
          </a:p>
          <a:p>
            <a:r>
              <a:rPr lang="en-US" dirty="0" err="1" smtClean="0"/>
              <a:t>See: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://www.youtube.com/watch?v=HuyMQ-S9jGs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29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Process II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362200" y="18288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Investigate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2362200" y="49530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Find Data </a:t>
            </a:r>
          </a:p>
        </p:txBody>
      </p:sp>
      <p:sp>
        <p:nvSpPr>
          <p:cNvPr id="25605" name="TextBox 18"/>
          <p:cNvSpPr txBox="1">
            <a:spLocks noChangeArrowheads="1"/>
          </p:cNvSpPr>
          <p:nvPr/>
        </p:nvSpPr>
        <p:spPr bwMode="auto">
          <a:xfrm>
            <a:off x="5486400" y="18288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Select</a:t>
            </a:r>
          </a:p>
          <a:p>
            <a:pPr algn="ctr" eaLnBrk="1" hangingPunct="1"/>
            <a:r>
              <a:rPr lang="en-US"/>
              <a:t>Model</a:t>
            </a:r>
          </a:p>
        </p:txBody>
      </p:sp>
      <p:cxnSp>
        <p:nvCxnSpPr>
          <p:cNvPr id="11" name="Straight Arrow Connector 10"/>
          <p:cNvCxnSpPr>
            <a:stCxn id="25603" idx="2"/>
            <a:endCxn id="25604" idx="0"/>
          </p:cNvCxnSpPr>
          <p:nvPr/>
        </p:nvCxnSpPr>
        <p:spPr>
          <a:xfrm>
            <a:off x="3276600" y="2286000"/>
            <a:ext cx="0" cy="2667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40"/>
          <p:cNvSpPr txBox="1">
            <a:spLocks noChangeArrowheads="1"/>
          </p:cNvSpPr>
          <p:nvPr/>
        </p:nvSpPr>
        <p:spPr bwMode="auto">
          <a:xfrm>
            <a:off x="5486400" y="4114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Evaluate the Model </a:t>
            </a:r>
          </a:p>
        </p:txBody>
      </p:sp>
      <p:cxnSp>
        <p:nvCxnSpPr>
          <p:cNvPr id="13" name="Straight Arrow Connector 12"/>
          <p:cNvCxnSpPr>
            <a:stCxn id="25605" idx="2"/>
            <a:endCxn id="25612" idx="0"/>
          </p:cNvCxnSpPr>
          <p:nvPr/>
        </p:nvCxnSpPr>
        <p:spPr>
          <a:xfrm>
            <a:off x="6400800" y="2514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5610" idx="3"/>
            <a:endCxn id="25605" idx="0"/>
          </p:cNvCxnSpPr>
          <p:nvPr/>
        </p:nvCxnSpPr>
        <p:spPr>
          <a:xfrm flipV="1">
            <a:off x="4191000" y="1828800"/>
            <a:ext cx="2209800" cy="4267200"/>
          </a:xfrm>
          <a:prstGeom prst="bentConnector4">
            <a:avLst>
              <a:gd name="adj1" fmla="val 29310"/>
              <a:gd name="adj2" fmla="val 105357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2362200" y="58674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Qualify Data</a:t>
            </a:r>
          </a:p>
        </p:txBody>
      </p:sp>
      <p:cxnSp>
        <p:nvCxnSpPr>
          <p:cNvPr id="16" name="Straight Arrow Connector 15"/>
          <p:cNvCxnSpPr>
            <a:stCxn id="25604" idx="2"/>
            <a:endCxn id="25610" idx="0"/>
          </p:cNvCxnSpPr>
          <p:nvPr/>
        </p:nvCxnSpPr>
        <p:spPr>
          <a:xfrm>
            <a:off x="3276600" y="5410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5486400" y="2971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Estimate</a:t>
            </a:r>
          </a:p>
          <a:p>
            <a:pPr algn="ctr" eaLnBrk="1" hangingPunct="1"/>
            <a:r>
              <a:rPr lang="en-US"/>
              <a:t>Parameters </a:t>
            </a:r>
          </a:p>
        </p:txBody>
      </p:sp>
      <p:cxnSp>
        <p:nvCxnSpPr>
          <p:cNvPr id="18" name="Straight Arrow Connector 17"/>
          <p:cNvCxnSpPr>
            <a:stCxn id="25612" idx="2"/>
            <a:endCxn id="25607" idx="0"/>
          </p:cNvCxnSpPr>
          <p:nvPr/>
        </p:nvCxnSpPr>
        <p:spPr>
          <a:xfrm>
            <a:off x="6400800" y="35814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40"/>
          <p:cNvSpPr txBox="1">
            <a:spLocks noChangeArrowheads="1"/>
          </p:cNvSpPr>
          <p:nvPr/>
        </p:nvSpPr>
        <p:spPr bwMode="auto">
          <a:xfrm>
            <a:off x="5486400" y="53340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Publish Results</a:t>
            </a:r>
          </a:p>
        </p:txBody>
      </p:sp>
      <p:cxnSp>
        <p:nvCxnSpPr>
          <p:cNvPr id="20" name="Straight Arrow Connector 19"/>
          <p:cNvCxnSpPr>
            <a:stCxn id="25607" idx="2"/>
            <a:endCxn id="25614" idx="0"/>
          </p:cNvCxnSpPr>
          <p:nvPr/>
        </p:nvCxnSpPr>
        <p:spPr>
          <a:xfrm>
            <a:off x="6400800" y="47244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“discussion sheet” to create a linear regression chart on the white board and on the discussion 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Model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 (correlation)</a:t>
            </a:r>
          </a:p>
          <a:p>
            <a:pPr lvl="1"/>
            <a:r>
              <a:rPr lang="en-US" dirty="0" smtClean="0"/>
              <a:t>We have just been talking about these</a:t>
            </a:r>
          </a:p>
          <a:p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“Noise” that is truly random or an effect on our data we do not understand (or are ignoring)</a:t>
            </a:r>
          </a:p>
          <a:p>
            <a:r>
              <a:rPr lang="en-US" dirty="0" smtClean="0"/>
              <a:t>Auto-correlated</a:t>
            </a:r>
          </a:p>
          <a:p>
            <a:pPr lvl="1"/>
            <a:r>
              <a:rPr lang="en-US" dirty="0" smtClean="0"/>
              <a:t>Values that are correlated with themselves in space and/or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/>
              <a:t>Everything is related to everything else, but near things are more related than distant things</a:t>
            </a:r>
            <a:r>
              <a:rPr lang="en-US" dirty="0" smtClean="0"/>
              <a:t>.“</a:t>
            </a:r>
          </a:p>
          <a:p>
            <a:pPr lvl="1"/>
            <a:r>
              <a:rPr lang="en-US" dirty="0"/>
              <a:t>Geographer Waldo Tobler (</a:t>
            </a:r>
            <a:r>
              <a:rPr lang="en-US" dirty="0" smtClean="0"/>
              <a:t>1930-)</a:t>
            </a:r>
          </a:p>
          <a:p>
            <a:r>
              <a:rPr lang="en-US" dirty="0" smtClean="0"/>
              <a:t>In our data, we may see patterns of spatial autocorrelation.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Auto-Correlation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Moran’s I – most common measure</a:t>
            </a:r>
          </a:p>
          <a:p>
            <a:pPr lvl="1"/>
            <a:r>
              <a:rPr lang="en-US" dirty="0" smtClean="0"/>
              <a:t>1 = perfect correlation</a:t>
            </a:r>
          </a:p>
          <a:p>
            <a:pPr lvl="1"/>
            <a:r>
              <a:rPr lang="en-US" dirty="0" smtClean="0"/>
              <a:t>0 = zero correlation</a:t>
            </a:r>
          </a:p>
          <a:p>
            <a:pPr lvl="1"/>
            <a:r>
              <a:rPr lang="en-US" dirty="0" smtClean="0"/>
              <a:t>-1 = negative correlation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05200"/>
            <a:ext cx="7648575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4298" y="651517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https://docs.aurin.org.au</a:t>
            </a:r>
          </a:p>
        </p:txBody>
      </p:sp>
    </p:spTree>
    <p:extLst>
      <p:ext uri="{BB962C8B-B14F-4D97-AF65-F5344CB8AC3E}">
        <p14:creationId xmlns:p14="http://schemas.microsoft.com/office/powerpoint/2010/main" val="39143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Patches of Aspen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05000"/>
            <a:ext cx="81153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478729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http://www.shutterstock.com/</a:t>
            </a:r>
          </a:p>
        </p:txBody>
      </p:sp>
    </p:spTree>
    <p:extLst>
      <p:ext uri="{BB962C8B-B14F-4D97-AF65-F5344CB8AC3E}">
        <p14:creationId xmlns:p14="http://schemas.microsoft.com/office/powerpoint/2010/main" val="10472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Process of Correlation Modeling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trends that can be correlated with a known data set.</a:t>
            </a:r>
          </a:p>
          <a:p>
            <a:pPr lvl="1"/>
            <a:r>
              <a:rPr lang="en-US" dirty="0" smtClean="0"/>
              <a:t>Model and remove them.</a:t>
            </a:r>
          </a:p>
          <a:p>
            <a:r>
              <a:rPr lang="en-US" dirty="0" smtClean="0"/>
              <a:t>Find any auto-correlation.</a:t>
            </a:r>
          </a:p>
          <a:p>
            <a:pPr lvl="1"/>
            <a:r>
              <a:rPr lang="en-US" dirty="0" smtClean="0"/>
              <a:t>Model and remove it?</a:t>
            </a:r>
          </a:p>
          <a:p>
            <a:r>
              <a:rPr lang="en-US" dirty="0" smtClean="0"/>
              <a:t>What is left is the residuals (i.e. noise, error, random effect).</a:t>
            </a:r>
          </a:p>
          <a:p>
            <a:pPr lvl="1"/>
            <a:r>
              <a:rPr lang="en-US" dirty="0" smtClean="0"/>
              <a:t>Characterize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Papers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56388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Goal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Area of interest</a:t>
            </a:r>
          </a:p>
          <a:p>
            <a:pPr lvl="1"/>
            <a:r>
              <a:rPr lang="en-US" dirty="0" smtClean="0"/>
              <a:t>Data “sources”</a:t>
            </a:r>
          </a:p>
          <a:p>
            <a:pPr lvl="1"/>
            <a:r>
              <a:rPr lang="en-US" dirty="0" smtClean="0"/>
              <a:t>Modeling approaches</a:t>
            </a:r>
          </a:p>
          <a:p>
            <a:pPr lvl="1"/>
            <a:r>
              <a:rPr lang="en-US" dirty="0" smtClean="0"/>
              <a:t>Evaluation methods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Figures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Summary results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What did you find?</a:t>
            </a:r>
          </a:p>
          <a:p>
            <a:pPr lvl="1"/>
            <a:r>
              <a:rPr lang="en-US" dirty="0" smtClean="0"/>
              <a:t>Broader impacts</a:t>
            </a:r>
          </a:p>
          <a:p>
            <a:pPr lvl="1"/>
            <a:r>
              <a:rPr lang="en-US" dirty="0" smtClean="0"/>
              <a:t>Related results</a:t>
            </a:r>
          </a:p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Next steps</a:t>
            </a:r>
          </a:p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Who helped?</a:t>
            </a:r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smtClean="0"/>
              <a:t>Include long URLs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799" y="233363"/>
            <a:ext cx="8060933" cy="1143000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999" y="1371600"/>
            <a:ext cx="3795321" cy="762000"/>
          </a:xfrm>
        </p:spPr>
        <p:txBody>
          <a:bodyPr/>
          <a:lstStyle/>
          <a:p>
            <a:r>
              <a:rPr lang="en-US" dirty="0"/>
              <a:t>Horizontal axis: Used to create </a:t>
            </a:r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898133" y="2133600"/>
            <a:ext cx="4040188" cy="3951288"/>
          </a:xfrm>
        </p:spPr>
        <p:txBody>
          <a:bodyPr/>
          <a:lstStyle/>
          <a:p>
            <a:pPr lvl="1"/>
            <a:r>
              <a:rPr lang="en-US" sz="2400" dirty="0"/>
              <a:t>Independent variable</a:t>
            </a:r>
          </a:p>
          <a:p>
            <a:pPr lvl="1"/>
            <a:r>
              <a:rPr lang="en-US" sz="2400" dirty="0"/>
              <a:t>Explanatory variable</a:t>
            </a:r>
          </a:p>
          <a:p>
            <a:pPr lvl="1"/>
            <a:r>
              <a:rPr lang="en-US" sz="2400" dirty="0" smtClean="0"/>
              <a:t>Covariate?</a:t>
            </a:r>
          </a:p>
          <a:p>
            <a:pPr lvl="1"/>
            <a:r>
              <a:rPr lang="en-US" sz="2400" dirty="0" smtClean="0"/>
              <a:t>Predictor </a:t>
            </a:r>
            <a:r>
              <a:rPr lang="en-US" sz="2400" dirty="0"/>
              <a:t>variable</a:t>
            </a:r>
          </a:p>
          <a:p>
            <a:pPr lvl="1"/>
            <a:r>
              <a:rPr lang="en-US" sz="2400" dirty="0" smtClean="0"/>
              <a:t>Control variable</a:t>
            </a:r>
          </a:p>
          <a:p>
            <a:pPr lvl="1"/>
            <a:r>
              <a:rPr lang="en-US" sz="2400" dirty="0" smtClean="0"/>
              <a:t>Typically a raster</a:t>
            </a:r>
          </a:p>
          <a:p>
            <a:pPr lvl="1"/>
            <a:r>
              <a:rPr lang="en-US" sz="2400" dirty="0" smtClean="0"/>
              <a:t>Examples:</a:t>
            </a:r>
          </a:p>
          <a:p>
            <a:pPr lvl="2"/>
            <a:r>
              <a:rPr lang="en-US" sz="2000" dirty="0" smtClean="0"/>
              <a:t>Temperature, aspect, SST, precipitation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257800" y="1371600"/>
            <a:ext cx="3869933" cy="762000"/>
          </a:xfrm>
        </p:spPr>
        <p:txBody>
          <a:bodyPr/>
          <a:lstStyle/>
          <a:p>
            <a:r>
              <a:rPr lang="en-US" dirty="0"/>
              <a:t>Vertical axis: What we are trying to </a:t>
            </a:r>
            <a:r>
              <a:rPr lang="en-US" dirty="0" smtClean="0"/>
              <a:t>predict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85958" y="2133600"/>
            <a:ext cx="4041775" cy="3951288"/>
          </a:xfrm>
        </p:spPr>
        <p:txBody>
          <a:bodyPr/>
          <a:lstStyle/>
          <a:p>
            <a:pPr lvl="1"/>
            <a:r>
              <a:rPr lang="en-US" sz="2400" dirty="0"/>
              <a:t>Dependent variable</a:t>
            </a:r>
          </a:p>
          <a:p>
            <a:pPr lvl="1"/>
            <a:r>
              <a:rPr lang="en-US" sz="2400" dirty="0" smtClean="0"/>
              <a:t>Response </a:t>
            </a:r>
            <a:r>
              <a:rPr lang="en-US" sz="2400" dirty="0"/>
              <a:t>variable</a:t>
            </a:r>
          </a:p>
          <a:p>
            <a:pPr lvl="1"/>
            <a:r>
              <a:rPr lang="en-US" sz="2400" dirty="0"/>
              <a:t>Measured value</a:t>
            </a:r>
          </a:p>
          <a:p>
            <a:pPr lvl="1"/>
            <a:r>
              <a:rPr lang="en-US" sz="2400" dirty="0" smtClean="0"/>
              <a:t>Explained</a:t>
            </a:r>
            <a:endParaRPr lang="en-US" sz="2400" dirty="0"/>
          </a:p>
          <a:p>
            <a:pPr lvl="1"/>
            <a:r>
              <a:rPr lang="en-US" sz="2400" dirty="0" smtClean="0"/>
              <a:t>Outcome</a:t>
            </a:r>
          </a:p>
          <a:p>
            <a:pPr lvl="1"/>
            <a:r>
              <a:rPr lang="en-US" sz="2400" dirty="0" smtClean="0"/>
              <a:t>Typically an attribute of points</a:t>
            </a:r>
            <a:endParaRPr lang="en-US" sz="2400" dirty="0"/>
          </a:p>
          <a:p>
            <a:pPr lvl="1"/>
            <a:r>
              <a:rPr lang="en-US" sz="2400" dirty="0"/>
              <a:t>Examples:</a:t>
            </a:r>
          </a:p>
          <a:p>
            <a:pPr lvl="2"/>
            <a:r>
              <a:rPr lang="en-US" sz="2000" dirty="0"/>
              <a:t>Height, abundance, percent, diversity, 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Process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362200" y="18288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Observe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362200" y="28194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Define Theory/</a:t>
            </a:r>
          </a:p>
          <a:p>
            <a:pPr algn="ctr" eaLnBrk="1" hangingPunct="1"/>
            <a:r>
              <a:rPr lang="en-US"/>
              <a:t>Type of Model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362200" y="3886200"/>
            <a:ext cx="1828800" cy="67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Design</a:t>
            </a:r>
          </a:p>
          <a:p>
            <a:pPr algn="ctr" eaLnBrk="1" hangingPunct="1"/>
            <a:r>
              <a:rPr lang="en-US"/>
              <a:t>Experiment 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362200" y="49530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Collect Data </a:t>
            </a:r>
          </a:p>
        </p:txBody>
      </p:sp>
      <p:sp>
        <p:nvSpPr>
          <p:cNvPr id="4103" name="TextBox 18"/>
          <p:cNvSpPr txBox="1">
            <a:spLocks noChangeArrowheads="1"/>
          </p:cNvSpPr>
          <p:nvPr/>
        </p:nvSpPr>
        <p:spPr bwMode="auto">
          <a:xfrm>
            <a:off x="5486400" y="18288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Select</a:t>
            </a:r>
          </a:p>
          <a:p>
            <a:pPr algn="ctr" eaLnBrk="1" hangingPunct="1"/>
            <a:r>
              <a:rPr lang="en-US"/>
              <a:t>Model</a:t>
            </a:r>
          </a:p>
        </p:txBody>
      </p:sp>
      <p:cxnSp>
        <p:nvCxnSpPr>
          <p:cNvPr id="31" name="Straight Arrow Connector 30"/>
          <p:cNvCxnSpPr>
            <a:stCxn id="4101" idx="2"/>
            <a:endCxn id="4102" idx="0"/>
          </p:cNvCxnSpPr>
          <p:nvPr/>
        </p:nvCxnSpPr>
        <p:spPr>
          <a:xfrm>
            <a:off x="3276600" y="4557713"/>
            <a:ext cx="0" cy="3952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100" idx="2"/>
            <a:endCxn id="4101" idx="0"/>
          </p:cNvCxnSpPr>
          <p:nvPr/>
        </p:nvCxnSpPr>
        <p:spPr>
          <a:xfrm>
            <a:off x="3276600" y="3505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099" idx="2"/>
            <a:endCxn id="4100" idx="0"/>
          </p:cNvCxnSpPr>
          <p:nvPr/>
        </p:nvCxnSpPr>
        <p:spPr>
          <a:xfrm>
            <a:off x="3276600" y="22860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40"/>
          <p:cNvSpPr txBox="1">
            <a:spLocks noChangeArrowheads="1"/>
          </p:cNvSpPr>
          <p:nvPr/>
        </p:nvSpPr>
        <p:spPr bwMode="auto">
          <a:xfrm>
            <a:off x="5486400" y="4114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Evaluate the Model </a:t>
            </a:r>
          </a:p>
        </p:txBody>
      </p:sp>
      <p:cxnSp>
        <p:nvCxnSpPr>
          <p:cNvPr id="42" name="Straight Arrow Connector 41"/>
          <p:cNvCxnSpPr>
            <a:stCxn id="4103" idx="2"/>
            <a:endCxn id="4112" idx="0"/>
          </p:cNvCxnSpPr>
          <p:nvPr/>
        </p:nvCxnSpPr>
        <p:spPr>
          <a:xfrm>
            <a:off x="6400800" y="2514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4110" idx="3"/>
            <a:endCxn id="4103" idx="0"/>
          </p:cNvCxnSpPr>
          <p:nvPr/>
        </p:nvCxnSpPr>
        <p:spPr>
          <a:xfrm flipV="1">
            <a:off x="4191000" y="1828800"/>
            <a:ext cx="2209800" cy="4267200"/>
          </a:xfrm>
          <a:prstGeom prst="bentConnector4">
            <a:avLst>
              <a:gd name="adj1" fmla="val 29310"/>
              <a:gd name="adj2" fmla="val 105357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Box 8"/>
          <p:cNvSpPr txBox="1">
            <a:spLocks noChangeArrowheads="1"/>
          </p:cNvSpPr>
          <p:nvPr/>
        </p:nvSpPr>
        <p:spPr bwMode="auto">
          <a:xfrm>
            <a:off x="2362200" y="58674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Qualify Data</a:t>
            </a:r>
          </a:p>
        </p:txBody>
      </p:sp>
      <p:cxnSp>
        <p:nvCxnSpPr>
          <p:cNvPr id="26" name="Straight Arrow Connector 25"/>
          <p:cNvCxnSpPr>
            <a:stCxn id="4102" idx="2"/>
            <a:endCxn id="4110" idx="0"/>
          </p:cNvCxnSpPr>
          <p:nvPr/>
        </p:nvCxnSpPr>
        <p:spPr>
          <a:xfrm>
            <a:off x="3276600" y="5410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18"/>
          <p:cNvSpPr txBox="1">
            <a:spLocks noChangeArrowheads="1"/>
          </p:cNvSpPr>
          <p:nvPr/>
        </p:nvSpPr>
        <p:spPr bwMode="auto">
          <a:xfrm>
            <a:off x="5486400" y="2971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Estimate</a:t>
            </a:r>
          </a:p>
          <a:p>
            <a:pPr algn="ctr" eaLnBrk="1" hangingPunct="1"/>
            <a:r>
              <a:rPr lang="en-US"/>
              <a:t>Parameters </a:t>
            </a:r>
          </a:p>
        </p:txBody>
      </p:sp>
      <p:cxnSp>
        <p:nvCxnSpPr>
          <p:cNvPr id="44" name="Straight Arrow Connector 43"/>
          <p:cNvCxnSpPr>
            <a:stCxn id="4112" idx="2"/>
            <a:endCxn id="4107" idx="0"/>
          </p:cNvCxnSpPr>
          <p:nvPr/>
        </p:nvCxnSpPr>
        <p:spPr>
          <a:xfrm>
            <a:off x="6400800" y="35814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40"/>
          <p:cNvSpPr txBox="1">
            <a:spLocks noChangeArrowheads="1"/>
          </p:cNvSpPr>
          <p:nvPr/>
        </p:nvSpPr>
        <p:spPr bwMode="auto">
          <a:xfrm>
            <a:off x="5486400" y="53340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Publish Results</a:t>
            </a:r>
          </a:p>
        </p:txBody>
      </p:sp>
      <p:cxnSp>
        <p:nvCxnSpPr>
          <p:cNvPr id="49" name="Straight Arrow Connector 48"/>
          <p:cNvCxnSpPr>
            <a:stCxn id="4107" idx="2"/>
            <a:endCxn id="4114" idx="0"/>
          </p:cNvCxnSpPr>
          <p:nvPr/>
        </p:nvCxnSpPr>
        <p:spPr>
          <a:xfrm>
            <a:off x="6400800" y="47244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– the specific algorithm that predicts our dependent variable values</a:t>
            </a:r>
          </a:p>
          <a:p>
            <a:r>
              <a:rPr lang="en-US" dirty="0"/>
              <a:t>Parameters – the values in the model we estimate (i.e. a/b, m/b for linear regression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Aka, coefficients or “estimated parameters”</a:t>
            </a:r>
            <a:endParaRPr lang="en-US" dirty="0"/>
          </a:p>
          <a:p>
            <a:r>
              <a:rPr lang="en-US" dirty="0" smtClean="0"/>
              <a:t>Performance measures – show how well the model fits the data</a:t>
            </a:r>
          </a:p>
          <a:p>
            <a:pPr lvl="1"/>
            <a:r>
              <a:rPr lang="en-US" dirty="0" smtClean="0"/>
              <a:t>Aka, descriptive stats</a:t>
            </a:r>
          </a:p>
        </p:txBody>
      </p:sp>
    </p:spTree>
    <p:extLst>
      <p:ext uri="{BB962C8B-B14F-4D97-AF65-F5344CB8AC3E}">
        <p14:creationId xmlns:p14="http://schemas.microsoft.com/office/powerpoint/2010/main" val="12217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Estimation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Excel spreadsheet</a:t>
            </a:r>
          </a:p>
          <a:p>
            <a:r>
              <a:rPr lang="en-US" smtClean="0"/>
              <a:t>X, Y columns</a:t>
            </a:r>
          </a:p>
          <a:p>
            <a:r>
              <a:rPr lang="en-US" smtClean="0"/>
              <a:t>Add “trend line”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552700"/>
            <a:ext cx="4746625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Linear Regression: Assumptions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66088" cy="5715000"/>
          </a:xfrm>
        </p:spPr>
        <p:txBody>
          <a:bodyPr/>
          <a:lstStyle/>
          <a:p>
            <a:r>
              <a:rPr lang="en-US" dirty="0" smtClean="0"/>
              <a:t>Predictors are error free</a:t>
            </a:r>
          </a:p>
          <a:p>
            <a:r>
              <a:rPr lang="en-US" dirty="0" smtClean="0"/>
              <a:t>Linearity of response to predictors</a:t>
            </a:r>
          </a:p>
          <a:p>
            <a:r>
              <a:rPr lang="en-US" dirty="0" smtClean="0"/>
              <a:t>Constant variance within and for all predictors (homoscedasticity)</a:t>
            </a:r>
          </a:p>
          <a:p>
            <a:r>
              <a:rPr lang="en-US" dirty="0" smtClean="0"/>
              <a:t>Independence of errors</a:t>
            </a:r>
          </a:p>
          <a:p>
            <a:r>
              <a:rPr lang="en-US" dirty="0" smtClean="0"/>
              <a:t>Lack of multi-</a:t>
            </a:r>
            <a:r>
              <a:rPr lang="en-US" dirty="0" err="1" smtClean="0"/>
              <a:t>colinearity</a:t>
            </a:r>
            <a:endParaRPr lang="en-US" dirty="0" smtClean="0"/>
          </a:p>
          <a:p>
            <a:r>
              <a:rPr lang="en-US" dirty="0" smtClean="0"/>
              <a:t>Also:</a:t>
            </a:r>
          </a:p>
          <a:p>
            <a:pPr lvl="1"/>
            <a:r>
              <a:rPr lang="en-US" dirty="0" smtClean="0"/>
              <a:t>All points are equally important</a:t>
            </a:r>
          </a:p>
          <a:p>
            <a:pPr lvl="1"/>
            <a:r>
              <a:rPr lang="en-US" dirty="0" smtClean="0"/>
              <a:t>Residuals are normally distributed (or close).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552700"/>
            <a:ext cx="4746625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1066800"/>
            <a:ext cx="3124200" cy="5232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1752600"/>
            <a:ext cx="3911776" cy="461665"/>
          </a:xfrm>
          <a:prstGeom prst="rect">
            <a:avLst/>
          </a:prstGeom>
          <a:blipFill rotWithShape="1">
            <a:blip r:embed="rId4"/>
            <a:stretch>
              <a:fillRect l="-1404" b="-2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9834</TotalTime>
  <Words>852</Words>
  <Application>Microsoft Office PowerPoint</Application>
  <PresentationFormat>On-screen Show (4:3)</PresentationFormat>
  <Paragraphs>211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Cambria Math</vt:lpstr>
      <vt:lpstr>Default Design</vt:lpstr>
      <vt:lpstr>Why Model?</vt:lpstr>
      <vt:lpstr>Linear Regression</vt:lpstr>
      <vt:lpstr>Activity</vt:lpstr>
      <vt:lpstr>Definitions</vt:lpstr>
      <vt:lpstr>Modeling Process</vt:lpstr>
      <vt:lpstr>Definitions</vt:lpstr>
      <vt:lpstr>Parameter Estimation</vt:lpstr>
      <vt:lpstr>Linear Regression: Assumptions</vt:lpstr>
      <vt:lpstr>Multiple Linear Regression</vt:lpstr>
      <vt:lpstr>Normal Distribution</vt:lpstr>
      <vt:lpstr>PowerPoint Presentation</vt:lpstr>
      <vt:lpstr>Linear Data Fitted w/Linear Model</vt:lpstr>
      <vt:lpstr>Non-Linear Data Fitted with a Linear Model</vt:lpstr>
      <vt:lpstr>Homoscedasticity</vt:lpstr>
      <vt:lpstr>Ordinary Least Squares</vt:lpstr>
      <vt:lpstr>Linear Regression</vt:lpstr>
      <vt:lpstr>Parameter Estimation</vt:lpstr>
      <vt:lpstr>Evaluate the Model</vt:lpstr>
      <vt:lpstr>“Goodness of fit”</vt:lpstr>
      <vt:lpstr> </vt:lpstr>
      <vt:lpstr> </vt:lpstr>
      <vt:lpstr>Good Model?</vt:lpstr>
      <vt:lpstr>Two Approaches</vt:lpstr>
      <vt:lpstr>p-value: Significance?</vt:lpstr>
      <vt:lpstr>Confidence Intervals</vt:lpstr>
      <vt:lpstr>Model Evaluation</vt:lpstr>
      <vt:lpstr>Model Evaluation?</vt:lpstr>
      <vt:lpstr>Robust models</vt:lpstr>
      <vt:lpstr>Modeling Process II</vt:lpstr>
      <vt:lpstr>Three Model Components</vt:lpstr>
      <vt:lpstr>First Law of Geography</vt:lpstr>
      <vt:lpstr>Measures of Auto-Correlation</vt:lpstr>
      <vt:lpstr>Patches of Aspen</vt:lpstr>
      <vt:lpstr>Process of Correlation Modeling</vt:lpstr>
      <vt:lpstr>Research Papers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153</cp:revision>
  <dcterms:created xsi:type="dcterms:W3CDTF">2008-05-04T17:53:48Z</dcterms:created>
  <dcterms:modified xsi:type="dcterms:W3CDTF">2020-02-11T18:56:09Z</dcterms:modified>
</cp:coreProperties>
</file>